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D49C0-8800-48A8-931A-5F7B3ADAAEC2}" v="11" dt="2022-09-20T00:26:22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3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47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19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047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342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737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185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68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73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3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26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64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12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97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81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03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B078A2-B7FE-4F19-9D83-B4C68C83B297}" type="datetimeFigureOut">
              <a:rPr lang="pt-BR" smtClean="0"/>
              <a:t>24/04/2023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32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0C7-F586-47B7-A95C-8FAAB13AE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1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D33A5-9EFA-46BC-B3B2-4090CEB212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Curso Java</a:t>
            </a:r>
          </a:p>
          <a:p>
            <a:r>
              <a:rPr lang="pt-BR" dirty="0"/>
              <a:t>Luciano Pontes</a:t>
            </a:r>
          </a:p>
        </p:txBody>
      </p:sp>
    </p:spTree>
    <p:extLst>
      <p:ext uri="{BB962C8B-B14F-4D97-AF65-F5344CB8AC3E}">
        <p14:creationId xmlns:p14="http://schemas.microsoft.com/office/powerpoint/2010/main" val="194328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Linguagem Robusta!! </a:t>
            </a:r>
          </a:p>
        </p:txBody>
      </p:sp>
      <p:pic>
        <p:nvPicPr>
          <p:cNvPr id="1026" name="Picture 2" descr="Pernalonga Maromba - Home | Facebook">
            <a:extLst>
              <a:ext uri="{FF2B5EF4-FFF2-40B4-BE49-F238E27FC236}">
                <a16:creationId xmlns:a16="http://schemas.microsoft.com/office/drawing/2014/main" id="{D41B6D5F-19F9-4490-BF1C-482B5F924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513" y="921026"/>
            <a:ext cx="5936974" cy="59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7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Versões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FB1C5C8-41DF-4ECC-BB96-68A50F89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34" y="891660"/>
            <a:ext cx="8256105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Versões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BBFE96-0046-484A-A5E1-3D2505AF1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1040606"/>
            <a:ext cx="8348870" cy="51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079D9-F3A5-4055-B0BC-0E97BB65B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800"/>
            <a:ext cx="12191998" cy="599329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Características </a:t>
            </a:r>
          </a:p>
          <a:p>
            <a:r>
              <a:rPr lang="pt-BR" dirty="0">
                <a:solidFill>
                  <a:schemeClr val="tx1"/>
                </a:solidFill>
              </a:rPr>
              <a:t>Conheça as principais características da linguagem Java, que fazem dela uma ferramenta importante para o desenvolvimento de aplicações: </a:t>
            </a:r>
          </a:p>
          <a:p>
            <a:r>
              <a:rPr lang="pt-BR" b="1" dirty="0">
                <a:solidFill>
                  <a:schemeClr val="tx1"/>
                </a:solidFill>
              </a:rPr>
              <a:t>• </a:t>
            </a:r>
            <a:r>
              <a:rPr lang="pt-BR" b="1" dirty="0">
                <a:solidFill>
                  <a:schemeClr val="bg1"/>
                </a:solidFill>
              </a:rPr>
              <a:t>Linguagem orientada a objetos </a:t>
            </a:r>
            <a:r>
              <a:rPr lang="pt-BR" dirty="0">
                <a:solidFill>
                  <a:schemeClr val="tx1"/>
                </a:solidFill>
              </a:rPr>
              <a:t>Uma linguagem orientada a objetos permite a criação de programas constituídos por objetos que se comunicam entre si e são manipulados por meio de propriedades e métodos. É um paradigma de programação muito bem consolidado.</a:t>
            </a:r>
          </a:p>
          <a:p>
            <a:r>
              <a:rPr lang="pt-BR" dirty="0">
                <a:solidFill>
                  <a:schemeClr val="tx1"/>
                </a:solidFill>
              </a:rPr>
              <a:t> • </a:t>
            </a:r>
            <a:r>
              <a:rPr lang="pt-BR" b="1" dirty="0">
                <a:solidFill>
                  <a:schemeClr val="bg1"/>
                </a:solidFill>
              </a:rPr>
              <a:t>Multiplataforma </a:t>
            </a:r>
            <a:r>
              <a:rPr lang="pt-BR" dirty="0">
                <a:solidFill>
                  <a:schemeClr val="tx1"/>
                </a:solidFill>
              </a:rPr>
              <a:t>Java é uma linguagem interpretada e compilada. Isso significa que, para um programa ser executado, ele deve ser compilado, isto é, transformado em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 (um arquivo binário que contém o código do programa) e, posteriormente, interpretado por um interpretador Java. Este interpretador se encontra na máquina virtual Java (ou JVM, Java Virtual </a:t>
            </a:r>
            <a:r>
              <a:rPr lang="pt-BR" dirty="0" err="1">
                <a:solidFill>
                  <a:schemeClr val="tx1"/>
                </a:solidFill>
              </a:rPr>
              <a:t>Machine</a:t>
            </a:r>
            <a:r>
              <a:rPr lang="pt-BR" dirty="0">
                <a:solidFill>
                  <a:schemeClr val="tx1"/>
                </a:solidFill>
              </a:rPr>
              <a:t>), que é responsável por executar o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. Como cada execução do programa depende da JVM, o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 é independente de plataforma e a execução pode ser feita em qualquer plataforma que suporte a JVM. Essa característica é fundamental para as aplicações que são distribuídas por meio de redes heterogêneas, especialmente a Internet.</a:t>
            </a:r>
          </a:p>
        </p:txBody>
      </p:sp>
    </p:spTree>
    <p:extLst>
      <p:ext uri="{BB962C8B-B14F-4D97-AF65-F5344CB8AC3E}">
        <p14:creationId xmlns:p14="http://schemas.microsoft.com/office/powerpoint/2010/main" val="342101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079D9-F3A5-4055-B0BC-0E97BB65B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799"/>
            <a:ext cx="12191998" cy="605955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Robustez e confiabilidade </a:t>
            </a:r>
            <a:r>
              <a:rPr lang="pt-BR" dirty="0">
                <a:solidFill>
                  <a:schemeClr val="tx1"/>
                </a:solidFill>
              </a:rPr>
              <a:t>A programação em Java confere um alto grau de robustez e confiabilidade às aplicações. Isso se deve a alguns fatores: a ausência de ponteiros (característicos do C++), evitando falhas comuns a esse tipo de recurso; checagens realizadas em tempo de execução; a declaração explícita dos tipos das variáveis; a tipagem forte, que permite verificar, em tempo de compilação, eventuais problemas na combinação de tipos; o tratamento de exceções, que simplifica a manipulação e recuperação de erros; e o gerenciamento automático de memória, por meio do </a:t>
            </a:r>
            <a:r>
              <a:rPr lang="pt-BR" dirty="0" err="1">
                <a:solidFill>
                  <a:schemeClr val="tx1"/>
                </a:solidFill>
              </a:rPr>
              <a:t>garbage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collector</a:t>
            </a:r>
            <a:r>
              <a:rPr lang="pt-BR" dirty="0">
                <a:solidFill>
                  <a:schemeClr val="tx1"/>
                </a:solidFill>
              </a:rPr>
              <a:t>, que faz a remoção de objetos não utilizados da memória, disponibilizando espaço para outras operações. </a:t>
            </a:r>
          </a:p>
          <a:p>
            <a:r>
              <a:rPr lang="pt-BR" dirty="0">
                <a:solidFill>
                  <a:schemeClr val="tx1"/>
                </a:solidFill>
              </a:rPr>
              <a:t>• </a:t>
            </a:r>
            <a:r>
              <a:rPr lang="pt-BR" b="1" dirty="0">
                <a:solidFill>
                  <a:schemeClr val="bg1"/>
                </a:solidFill>
              </a:rPr>
              <a:t>Segurança</a:t>
            </a:r>
            <a:r>
              <a:rPr lang="pt-BR" dirty="0">
                <a:solidFill>
                  <a:schemeClr val="tx1"/>
                </a:solidFill>
              </a:rPr>
              <a:t> A segurança é uma característica fundamental de Java, que possui diversas camadas de controle como proteção contra possíveis códigos maliciosos. Essas camadas são as seguintes: a impossibilidade de acesso direto à memória, já que os programas não podem manipular ponteiros nem acessar memória que esteja além de </a:t>
            </a:r>
            <a:r>
              <a:rPr lang="pt-BR" dirty="0" err="1">
                <a:solidFill>
                  <a:schemeClr val="tx1"/>
                </a:solidFill>
              </a:rPr>
              <a:t>arrays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dirty="0" err="1">
                <a:solidFill>
                  <a:schemeClr val="tx1"/>
                </a:solidFill>
              </a:rPr>
              <a:t>strings</a:t>
            </a:r>
            <a:r>
              <a:rPr lang="pt-BR" dirty="0">
                <a:solidFill>
                  <a:schemeClr val="tx1"/>
                </a:solidFill>
              </a:rPr>
              <a:t>; a assinatura digital, que é anexada ao código Java e permite protegê-lo contra falsificações e definir certos geradores de código (pessoas ou instituições) como confiáveis ou não; e a verificação de </a:t>
            </a:r>
            <a:r>
              <a:rPr lang="pt-BR" dirty="0" err="1">
                <a:solidFill>
                  <a:schemeClr val="tx1"/>
                </a:solidFill>
              </a:rPr>
              <a:t>bytecodes</a:t>
            </a:r>
            <a:r>
              <a:rPr lang="pt-BR" dirty="0">
                <a:solidFill>
                  <a:schemeClr val="tx1"/>
                </a:solidFill>
              </a:rPr>
              <a:t> carregados, que evita a implementação de códigos corrompidos. </a:t>
            </a:r>
          </a:p>
          <a:p>
            <a:r>
              <a:rPr lang="pt-BR" dirty="0">
                <a:solidFill>
                  <a:schemeClr val="tx1"/>
                </a:solidFill>
              </a:rPr>
              <a:t>• </a:t>
            </a:r>
            <a:r>
              <a:rPr lang="pt-BR" b="1" dirty="0" err="1">
                <a:solidFill>
                  <a:schemeClr val="bg1"/>
                </a:solidFill>
              </a:rPr>
              <a:t>Multithread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consiste na possibilidade de um programa executar simultaneamente diversas threads (linhas de execução). Isso permite, portanto, a realização simultânea de diversas tarefas distribuídas para todos os processadores disponíveis na máquina.</a:t>
            </a:r>
          </a:p>
        </p:txBody>
      </p:sp>
    </p:spTree>
    <p:extLst>
      <p:ext uri="{BB962C8B-B14F-4D97-AF65-F5344CB8AC3E}">
        <p14:creationId xmlns:p14="http://schemas.microsoft.com/office/powerpoint/2010/main" val="337757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Temos que falar o mínimo sobre Programação Orientada a Objetos</a:t>
            </a:r>
          </a:p>
          <a:p>
            <a:pPr algn="ctr"/>
            <a:r>
              <a:rPr lang="pt-BR" dirty="0"/>
              <a:t> </a:t>
            </a:r>
          </a:p>
          <a:p>
            <a:pPr algn="ctr"/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7EB341A-B9B8-4EE0-BD89-F2AC1C9E1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1328488"/>
            <a:ext cx="10975244" cy="5529512"/>
          </a:xfrm>
        </p:spPr>
      </p:pic>
    </p:spTree>
    <p:extLst>
      <p:ext uri="{BB962C8B-B14F-4D97-AF65-F5344CB8AC3E}">
        <p14:creationId xmlns:p14="http://schemas.microsoft.com/office/powerpoint/2010/main" val="77204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Temos que falar o mínimo sobre Programação Orientada a Objetos</a:t>
            </a:r>
          </a:p>
          <a:p>
            <a:pPr algn="ctr"/>
            <a:r>
              <a:rPr lang="pt-BR" dirty="0"/>
              <a:t>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Herança</a:t>
            </a:r>
          </a:p>
          <a:p>
            <a:r>
              <a:rPr lang="pt-BR" b="1" dirty="0">
                <a:solidFill>
                  <a:schemeClr val="tx1"/>
                </a:solidFill>
              </a:rPr>
              <a:t>Polimorfismo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Encapsulamento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Abstração</a:t>
            </a: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41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Multiplataforma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2A3C1F-E92D-4A17-B8B9-5E7CFA82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2" y="1055132"/>
            <a:ext cx="7047913" cy="52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5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Multiplataforma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187F42-A6AA-4373-9066-BC45CBA4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1" y="1733549"/>
            <a:ext cx="11209727" cy="3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Edições disponíveis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891660"/>
            <a:ext cx="10190922" cy="596634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• JSE (Java Standard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A edição básica e principal da linguagem. Utilizada primordialmente em estações de trabalho. Possibilita o desenvolvimento de aplicações cliente-servidor; 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• JEE (Java Enterprise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Edição destinada ao desenvolvimento de aplicações complexas multicamadas. Possibilita a integração entre sistemas de diferentes plataformas e o desenvolvimento de aplicações distribuídas;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• JME (Java Micro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Edição para dispositivos com menor poder de processamento e memória, sendo de aplicação primordial para dispositivos usados em </a:t>
            </a:r>
            <a:r>
              <a:rPr lang="pt-BR" dirty="0" err="1">
                <a:solidFill>
                  <a:schemeClr val="tx1"/>
                </a:solidFill>
              </a:rPr>
              <a:t>IoT</a:t>
            </a:r>
            <a:r>
              <a:rPr lang="pt-BR" dirty="0">
                <a:solidFill>
                  <a:schemeClr val="tx1"/>
                </a:solidFill>
              </a:rPr>
              <a:t> (Internet </a:t>
            </a:r>
            <a:r>
              <a:rPr lang="pt-BR" dirty="0" err="1">
                <a:solidFill>
                  <a:schemeClr val="tx1"/>
                </a:solidFill>
              </a:rPr>
              <a:t>of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Things</a:t>
            </a:r>
            <a:r>
              <a:rPr lang="pt-BR" dirty="0">
                <a:solidFill>
                  <a:schemeClr val="tx1"/>
                </a:solidFill>
              </a:rPr>
              <a:t>).</a:t>
            </a: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679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0C7-F586-47B7-A95C-8FAAB13AE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D33A5-9EFA-46BC-B3B2-4090CEB212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6EEED-952C-49FB-BBCA-B582DB41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6" y="984737"/>
            <a:ext cx="11636878" cy="5641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332902-44AB-41E4-8656-C77D324EA0D6}"/>
              </a:ext>
            </a:extLst>
          </p:cNvPr>
          <p:cNvSpPr txBox="1"/>
          <p:nvPr/>
        </p:nvSpPr>
        <p:spPr>
          <a:xfrm>
            <a:off x="1" y="52232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- Equipe do </a:t>
            </a:r>
            <a:r>
              <a:rPr lang="pt-BR" sz="2000" dirty="0"/>
              <a:t>James</a:t>
            </a:r>
            <a:r>
              <a:rPr lang="pt-BR" dirty="0"/>
              <a:t> </a:t>
            </a:r>
            <a:r>
              <a:rPr lang="pt-BR" dirty="0" err="1"/>
              <a:t>Goslin</a:t>
            </a:r>
            <a:r>
              <a:rPr lang="pt-BR" dirty="0"/>
              <a:t> – Green Team</a:t>
            </a:r>
          </a:p>
        </p:txBody>
      </p:sp>
    </p:spTree>
    <p:extLst>
      <p:ext uri="{BB962C8B-B14F-4D97-AF65-F5344CB8AC3E}">
        <p14:creationId xmlns:p14="http://schemas.microsoft.com/office/powerpoint/2010/main" val="145952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Java </a:t>
            </a:r>
            <a:r>
              <a:rPr lang="pt-BR" dirty="0" err="1"/>
              <a:t>Development</a:t>
            </a:r>
            <a:r>
              <a:rPr lang="pt-BR" dirty="0"/>
              <a:t> Kit (JDK)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6" y="238539"/>
            <a:ext cx="10641497" cy="6619461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Para desenvolver aplicativos em linguagem Java, você precisa do conjunto de ferramentas JDK (Java </a:t>
            </a:r>
            <a:r>
              <a:rPr lang="pt-BR" b="1" dirty="0" err="1">
                <a:solidFill>
                  <a:schemeClr val="tx1"/>
                </a:solidFill>
              </a:rPr>
              <a:t>Development</a:t>
            </a:r>
            <a:r>
              <a:rPr lang="pt-BR" b="1" dirty="0">
                <a:solidFill>
                  <a:schemeClr val="tx1"/>
                </a:solidFill>
              </a:rPr>
              <a:t> Kit) instalado na sua máquina. O pacote JDK contém o compilador, a JVM, algumas bibliotecas, ferramentas como </a:t>
            </a:r>
            <a:r>
              <a:rPr lang="pt-BR" b="1" dirty="0" err="1">
                <a:solidFill>
                  <a:schemeClr val="tx1"/>
                </a:solidFill>
              </a:rPr>
              <a:t>jar</a:t>
            </a:r>
            <a:r>
              <a:rPr lang="pt-BR" b="1" dirty="0">
                <a:solidFill>
                  <a:schemeClr val="tx1"/>
                </a:solidFill>
              </a:rPr>
              <a:t>, </a:t>
            </a:r>
            <a:r>
              <a:rPr lang="pt-BR" b="1" dirty="0" err="1">
                <a:solidFill>
                  <a:schemeClr val="tx1"/>
                </a:solidFill>
              </a:rPr>
              <a:t>javadoc</a:t>
            </a:r>
            <a:r>
              <a:rPr lang="pt-BR" b="1" dirty="0">
                <a:solidFill>
                  <a:schemeClr val="tx1"/>
                </a:solidFill>
              </a:rPr>
              <a:t> e códigos utilizados como exemplos.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O JDK contém também o JRE (Java </a:t>
            </a:r>
            <a:r>
              <a:rPr lang="pt-BR" dirty="0" err="1">
                <a:solidFill>
                  <a:schemeClr val="tx1"/>
                </a:solidFill>
              </a:rPr>
              <a:t>Runtime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Environment</a:t>
            </a:r>
            <a:r>
              <a:rPr lang="pt-BR" dirty="0">
                <a:solidFill>
                  <a:schemeClr val="tx1"/>
                </a:solidFill>
              </a:rPr>
              <a:t>), um ambiente de execução que simula uma máquina responsável por realizar as interpretações Java. 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Como não é possível realizar compilação de código Java por meio dessa máquina JRE, ela é indicada somente àqueles que necessitam executar aplicações Java e contam com um pacote que já contenha a máquina virtual e as bibliotecas necessárias para essa execução.</a:t>
            </a:r>
          </a:p>
        </p:txBody>
      </p:sp>
    </p:spTree>
    <p:extLst>
      <p:ext uri="{BB962C8B-B14F-4D97-AF65-F5344CB8AC3E}">
        <p14:creationId xmlns:p14="http://schemas.microsoft.com/office/powerpoint/2010/main" val="240147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Java </a:t>
            </a:r>
            <a:r>
              <a:rPr lang="pt-BR" dirty="0" err="1"/>
              <a:t>Development</a:t>
            </a:r>
            <a:r>
              <a:rPr lang="pt-BR" dirty="0"/>
              <a:t> Kit (JDK)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C708094-09F0-4BA2-91A0-918311094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1298712"/>
            <a:ext cx="10866784" cy="50369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078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IDEs</a:t>
            </a:r>
            <a:r>
              <a:rPr lang="pt-BR" dirty="0"/>
              <a:t> -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D92534-0392-476F-AF9F-245220059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800"/>
            <a:ext cx="12191998" cy="464157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linguagem Java já possui as ferramentas e recursos necessários para o desenvolvimento de programas. Mas conta também com </a:t>
            </a:r>
            <a:r>
              <a:rPr lang="pt-BR" dirty="0" err="1">
                <a:solidFill>
                  <a:schemeClr val="tx1"/>
                </a:solidFill>
              </a:rPr>
              <a:t>IDEs</a:t>
            </a:r>
            <a:r>
              <a:rPr lang="pt-BR" dirty="0">
                <a:solidFill>
                  <a:schemeClr val="tx1"/>
                </a:solidFill>
              </a:rPr>
              <a:t> (</a:t>
            </a:r>
            <a:r>
              <a:rPr lang="pt-BR" dirty="0" err="1">
                <a:solidFill>
                  <a:schemeClr val="tx1"/>
                </a:solidFill>
              </a:rPr>
              <a:t>Integrated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Development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Environments</a:t>
            </a:r>
            <a:r>
              <a:rPr lang="pt-BR" dirty="0">
                <a:solidFill>
                  <a:schemeClr val="tx1"/>
                </a:solidFill>
              </a:rPr>
              <a:t>), que são ambientes gráficos de desenvolvimento que podem auxiliar na criação de sistemas de maneira mais produtiva. A seguir, relacionamos alguns dos principais ambientes de desenvolvimento de Java:</a:t>
            </a:r>
          </a:p>
        </p:txBody>
      </p:sp>
    </p:spTree>
    <p:extLst>
      <p:ext uri="{BB962C8B-B14F-4D97-AF65-F5344CB8AC3E}">
        <p14:creationId xmlns:p14="http://schemas.microsoft.com/office/powerpoint/2010/main" val="97856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IDEs</a:t>
            </a:r>
            <a:r>
              <a:rPr lang="pt-BR" dirty="0"/>
              <a:t> - </a:t>
            </a:r>
          </a:p>
        </p:txBody>
      </p:sp>
      <p:pic>
        <p:nvPicPr>
          <p:cNvPr id="3074" name="Picture 2" descr="Best Java IDEs 2018 | Most Popular Java IDE | Blogs @ Mindfire Solutions">
            <a:extLst>
              <a:ext uri="{FF2B5EF4-FFF2-40B4-BE49-F238E27FC236}">
                <a16:creationId xmlns:a16="http://schemas.microsoft.com/office/drawing/2014/main" id="{D240A315-536E-43A3-BFE8-917A1524F7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0" y="1113184"/>
            <a:ext cx="8436196" cy="40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8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D48A95-9AF4-43D2-A765-303DDC48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7580" y="0"/>
            <a:ext cx="477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F703F5-92AB-4C7C-859E-5A59384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873838"/>
            <a:ext cx="8126467" cy="38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0FFFA68-1218-452E-A679-5E71597A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6" y="874642"/>
            <a:ext cx="6056244" cy="59891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Linguagem </a:t>
            </a:r>
            <a:r>
              <a:rPr lang="pt-BR" dirty="0" err="1"/>
              <a:t>Oak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24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Mascote do Java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AA0B70B-3448-4F9E-A6E4-626CE86A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06" y="891660"/>
            <a:ext cx="3367194" cy="5859238"/>
          </a:xfrm>
        </p:spPr>
      </p:pic>
    </p:spTree>
    <p:extLst>
      <p:ext uri="{BB962C8B-B14F-4D97-AF65-F5344CB8AC3E}">
        <p14:creationId xmlns:p14="http://schemas.microsoft.com/office/powerpoint/2010/main" val="49960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Star </a:t>
            </a:r>
            <a:r>
              <a:rPr lang="pt-BR" dirty="0" err="1"/>
              <a:t>Seven</a:t>
            </a:r>
            <a:endParaRPr lang="pt-BR" dirty="0"/>
          </a:p>
        </p:txBody>
      </p:sp>
      <p:pic>
        <p:nvPicPr>
          <p:cNvPr id="4" name="y2meta.com - Star7 Demo(360p)">
            <a:hlinkClick r:id="" action="ppaction://media"/>
            <a:extLst>
              <a:ext uri="{FF2B5EF4-FFF2-40B4-BE49-F238E27FC236}">
                <a16:creationId xmlns:a16="http://schemas.microsoft.com/office/drawing/2014/main" id="{2530CC20-9FE1-4E75-A080-029577A953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974" y="891660"/>
            <a:ext cx="8605888" cy="5866949"/>
          </a:xfrm>
        </p:spPr>
      </p:pic>
    </p:spTree>
    <p:extLst>
      <p:ext uri="{BB962C8B-B14F-4D97-AF65-F5344CB8AC3E}">
        <p14:creationId xmlns:p14="http://schemas.microsoft.com/office/powerpoint/2010/main" val="70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Problemas jurídicos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C34636B-899F-4F97-8B02-938F6CA61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9" y="1712814"/>
            <a:ext cx="4576496" cy="3432372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7DBE1D-C686-4041-B809-2FB9E3C6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4" y="1959219"/>
            <a:ext cx="2283451" cy="21937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0003C7-61BA-47BB-ABAA-565A6101A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04" y="1959219"/>
            <a:ext cx="4627286" cy="20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Ilha de Java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6F547A8-B906-4D65-97C1-10F399B4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012"/>
            <a:ext cx="12191999" cy="4983907"/>
          </a:xfrm>
        </p:spPr>
      </p:pic>
    </p:spTree>
    <p:extLst>
      <p:ext uri="{BB962C8B-B14F-4D97-AF65-F5344CB8AC3E}">
        <p14:creationId xmlns:p14="http://schemas.microsoft.com/office/powerpoint/2010/main" val="10958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Finalmente a criação do poderoso JAVA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4706FFE-1716-407F-800F-00F80038D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65"/>
            <a:ext cx="12192000" cy="5249338"/>
          </a:xfrm>
        </p:spPr>
      </p:pic>
    </p:spTree>
    <p:extLst>
      <p:ext uri="{BB962C8B-B14F-4D97-AF65-F5344CB8AC3E}">
        <p14:creationId xmlns:p14="http://schemas.microsoft.com/office/powerpoint/2010/main" val="141519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Netscape </a:t>
            </a:r>
            <a:r>
              <a:rPr lang="pt-BR" dirty="0" err="1"/>
              <a:t>Navigator</a:t>
            </a:r>
            <a:r>
              <a:rPr lang="pt-BR" dirty="0"/>
              <a:t> – Execução de </a:t>
            </a:r>
            <a:r>
              <a:rPr lang="pt-BR" dirty="0" err="1"/>
              <a:t>Applets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7240D0C-230D-433B-B8AA-26EC678C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94" y="1195754"/>
            <a:ext cx="10106683" cy="5380916"/>
          </a:xfrm>
        </p:spPr>
      </p:pic>
    </p:spTree>
    <p:extLst>
      <p:ext uri="{BB962C8B-B14F-4D97-AF65-F5344CB8AC3E}">
        <p14:creationId xmlns:p14="http://schemas.microsoft.com/office/powerpoint/2010/main" val="2841074179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233</TotalTime>
  <Words>836</Words>
  <Application>Microsoft Office PowerPoint</Application>
  <PresentationFormat>Widescreen</PresentationFormat>
  <Paragraphs>50</Paragraphs>
  <Slides>25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Century Gothic</vt:lpstr>
      <vt:lpstr>Wingdings 3</vt:lpstr>
      <vt:lpstr>Fatia</vt:lpstr>
      <vt:lpstr>Aula 1 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</dc:title>
  <dc:creator>Luciano Pontes Silva</dc:creator>
  <cp:lastModifiedBy>Luciano Pontes Silva</cp:lastModifiedBy>
  <cp:revision>15</cp:revision>
  <dcterms:created xsi:type="dcterms:W3CDTF">2022-06-13T00:32:22Z</dcterms:created>
  <dcterms:modified xsi:type="dcterms:W3CDTF">2023-04-25T01:56:27Z</dcterms:modified>
</cp:coreProperties>
</file>